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7" r:id="rId1"/>
  </p:sldMasterIdLst>
  <p:notesMasterIdLst>
    <p:notesMasterId r:id="rId6"/>
  </p:notesMasterIdLst>
  <p:handoutMasterIdLst>
    <p:handoutMasterId r:id="rId7"/>
  </p:handoutMasterIdLst>
  <p:sldIdLst>
    <p:sldId id="258" r:id="rId2"/>
    <p:sldId id="259" r:id="rId3"/>
    <p:sldId id="260" r:id="rId4"/>
    <p:sldId id="261" r:id="rId5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726" y="7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64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6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6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071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68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5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87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547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122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22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94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682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75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189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634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58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858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  <a:t>11/16/2025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80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5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73380" y="1051107"/>
            <a:ext cx="10183495" cy="5859145"/>
          </a:xfrm>
        </p:spPr>
        <p:txBody>
          <a:bodyPr>
            <a:normAutofit/>
          </a:bodyPr>
          <a:lstStyle/>
          <a:p>
            <a:pPr algn="ctr"/>
            <a:r>
              <a:rPr lang="ru-RU" altLang="ru-RU" sz="4000" dirty="0" smtClean="0"/>
              <a:t>«</a:t>
            </a:r>
            <a:r>
              <a:rPr lang="ru-RU" sz="4000" dirty="0" smtClean="0"/>
              <a:t>ТЕРМИЧЕСКАЯ </a:t>
            </a:r>
            <a:r>
              <a:rPr lang="ru-RU" sz="4000" dirty="0"/>
              <a:t>ОБРАБОТКА УГЛЕРОДИСТЫХ СТАЛЕЙ»</a:t>
            </a:r>
          </a:p>
          <a:p>
            <a:pPr algn="ctr"/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  <a:tabLst>
                <a:tab pos="1400175" algn="l"/>
              </a:tabLst>
            </a:pPr>
            <a:r>
              <a:rPr lang="kk-KZ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altLang="ru-RU" sz="3600" dirty="0"/>
          </a:p>
          <a:p>
            <a:endParaRPr lang="en-US" alt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07968" y="1162594"/>
            <a:ext cx="8136477" cy="514676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 flipV="1">
            <a:off x="5981700" y="6176963"/>
            <a:ext cx="4938849" cy="1242740"/>
          </a:xfrm>
        </p:spPr>
        <p:txBody>
          <a:bodyPr>
            <a:normAutofit fontScale="97500"/>
          </a:bodyPr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70121339"/>
              </p:ext>
            </p:extLst>
          </p:nvPr>
        </p:nvGraphicFramePr>
        <p:xfrm>
          <a:off x="4048220" y="1116106"/>
          <a:ext cx="6346358" cy="50608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7097">
                  <a:extLst>
                    <a:ext uri="{9D8B030D-6E8A-4147-A177-3AD203B41FA5}">
                      <a16:colId xmlns:a16="http://schemas.microsoft.com/office/drawing/2014/main" val="4137380726"/>
                    </a:ext>
                  </a:extLst>
                </a:gridCol>
                <a:gridCol w="835483">
                  <a:extLst>
                    <a:ext uri="{9D8B030D-6E8A-4147-A177-3AD203B41FA5}">
                      <a16:colId xmlns:a16="http://schemas.microsoft.com/office/drawing/2014/main" val="643086845"/>
                    </a:ext>
                  </a:extLst>
                </a:gridCol>
                <a:gridCol w="1790321">
                  <a:extLst>
                    <a:ext uri="{9D8B030D-6E8A-4147-A177-3AD203B41FA5}">
                      <a16:colId xmlns:a16="http://schemas.microsoft.com/office/drawing/2014/main" val="1771657529"/>
                    </a:ext>
                  </a:extLst>
                </a:gridCol>
                <a:gridCol w="716128">
                  <a:extLst>
                    <a:ext uri="{9D8B030D-6E8A-4147-A177-3AD203B41FA5}">
                      <a16:colId xmlns:a16="http://schemas.microsoft.com/office/drawing/2014/main" val="2952457330"/>
                    </a:ext>
                  </a:extLst>
                </a:gridCol>
                <a:gridCol w="2097329">
                  <a:extLst>
                    <a:ext uri="{9D8B030D-6E8A-4147-A177-3AD203B41FA5}">
                      <a16:colId xmlns:a16="http://schemas.microsoft.com/office/drawing/2014/main" val="2994105711"/>
                    </a:ext>
                  </a:extLst>
                </a:gridCol>
              </a:tblGrid>
              <a:tr h="101217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Вид отпуска</a:t>
                      </a:r>
                      <a:endParaRPr lang="ru-RU" sz="7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</a:t>
                      </a:r>
                      <a:r>
                        <a:rPr lang="ru-RU" sz="1000">
                          <a:effectLst/>
                        </a:rPr>
                        <a:t>, </a:t>
                      </a:r>
                      <a:r>
                        <a:rPr lang="ru-RU" sz="1000" baseline="30000">
                          <a:effectLst/>
                        </a:rPr>
                        <a:t>0</a:t>
                      </a:r>
                      <a:r>
                        <a:rPr lang="en-US" sz="1000">
                          <a:effectLst/>
                        </a:rPr>
                        <a:t>C</a:t>
                      </a:r>
                      <a:r>
                        <a:rPr lang="ru-RU" sz="1000">
                          <a:effectLst/>
                        </a:rPr>
                        <a:t> нагрева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Свойства после отпуска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HRC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Структура и область применения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extLst>
                  <a:ext uri="{0D108BD9-81ED-4DB2-BD59-A6C34878D82A}">
                    <a16:rowId xmlns:a16="http://schemas.microsoft.com/office/drawing/2014/main" val="4168435864"/>
                  </a:ext>
                </a:extLst>
              </a:tr>
              <a:tr h="1349562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Низкий</a:t>
                      </a:r>
                      <a:endParaRPr lang="ru-RU" sz="7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150-200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Твердость, износостойкость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56-65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Мартенсит отпуска и цементит. Цементуемые и инструментальные.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extLst>
                  <a:ext uri="{0D108BD9-81ED-4DB2-BD59-A6C34878D82A}">
                    <a16:rowId xmlns:a16="http://schemas.microsoft.com/office/drawing/2014/main" val="2125272333"/>
                  </a:ext>
                </a:extLst>
              </a:tr>
              <a:tr h="1349562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Средний</a:t>
                      </a:r>
                      <a:endParaRPr lang="ru-RU" sz="7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300-450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Высокая упругость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40-45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Троостит отпуска. Пружино-рессорные, %С = 0,5-0,7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extLst>
                  <a:ext uri="{0D108BD9-81ED-4DB2-BD59-A6C34878D82A}">
                    <a16:rowId xmlns:a16="http://schemas.microsoft.com/office/drawing/2014/main" val="3147795455"/>
                  </a:ext>
                </a:extLst>
              </a:tr>
              <a:tr h="1349562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Высокий</a:t>
                      </a:r>
                      <a:endParaRPr lang="ru-RU" sz="7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450-670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Высокие: прочность, вязкость, пластичность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25-40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Сорбит отпуска. Улучшаемые, 0,3-0,5%С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02" marR="49602" marT="0" marB="0"/>
                </a:tc>
                <a:extLst>
                  <a:ext uri="{0D108BD9-81ED-4DB2-BD59-A6C34878D82A}">
                    <a16:rowId xmlns:a16="http://schemas.microsoft.com/office/drawing/2014/main" val="872630865"/>
                  </a:ext>
                </a:extLst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944906" y="-71771"/>
            <a:ext cx="17602035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Виды отпуска и их применение </a:t>
            </a:r>
            <a:endParaRPr kumimoji="0" lang="ru-RU" altLang="ru-RU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99952" y="771343"/>
            <a:ext cx="10633075" cy="5628005"/>
          </a:xfrm>
        </p:spPr>
        <p:txBody>
          <a:bodyPr>
            <a:normAutofit/>
          </a:bodyPr>
          <a:lstStyle/>
          <a:p>
            <a:endParaRPr lang="en-US" altLang="ru-RU" dirty="0"/>
          </a:p>
          <a:p>
            <a:pPr marL="0" indent="0">
              <a:buNone/>
            </a:pPr>
            <a:r>
              <a:rPr lang="ru-RU" altLang="ru-RU" sz="3600" dirty="0" smtClean="0"/>
              <a:t>Выбор температуры для </a:t>
            </a:r>
            <a:r>
              <a:rPr lang="ru-RU" altLang="ru-RU" sz="3600" dirty="0" err="1" smtClean="0"/>
              <a:t>доэвтектоидных</a:t>
            </a:r>
            <a:r>
              <a:rPr lang="ru-RU" altLang="ru-RU" sz="3600" dirty="0" smtClean="0"/>
              <a:t> сталей: </a:t>
            </a:r>
            <a:r>
              <a:rPr lang="en-US" altLang="ru-RU" sz="3600" dirty="0"/>
              <a:t>t = </a:t>
            </a:r>
            <a:r>
              <a:rPr lang="ru-RU" altLang="ru-RU" sz="3600" dirty="0"/>
              <a:t>Ас3 + (30 – 50), °С; </a:t>
            </a:r>
            <a:r>
              <a:rPr lang="ru-RU" altLang="ru-RU" sz="3600" dirty="0" err="1" smtClean="0"/>
              <a:t>эвтектоидная</a:t>
            </a:r>
            <a:r>
              <a:rPr lang="ru-RU" altLang="ru-RU" sz="3600" dirty="0" smtClean="0"/>
              <a:t> и </a:t>
            </a:r>
            <a:r>
              <a:rPr lang="ru-RU" altLang="ru-RU" sz="3600" dirty="0" err="1" smtClean="0"/>
              <a:t>заэвтектоидная</a:t>
            </a:r>
            <a:r>
              <a:rPr lang="ru-RU" altLang="ru-RU" sz="3600" smtClean="0"/>
              <a:t> :  </a:t>
            </a:r>
            <a:r>
              <a:rPr lang="en-US" altLang="ru-RU" sz="3600" dirty="0"/>
              <a:t>t = </a:t>
            </a:r>
            <a:r>
              <a:rPr lang="ru-RU" altLang="ru-RU" sz="3600" dirty="0"/>
              <a:t>Ас1 + (30 – 50), °С. </a:t>
            </a:r>
            <a:endParaRPr lang="en-US" altLang="ru-RU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2589</TotalTime>
  <Words>105</Words>
  <Application>Microsoft Office PowerPoint</Application>
  <PresentationFormat>Широкоэкранный</PresentationFormat>
  <Paragraphs>26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Microsoft YaHei</vt:lpstr>
      <vt:lpstr>Arial</vt:lpstr>
      <vt:lpstr>Calibri</vt:lpstr>
      <vt:lpstr>Century Gothic</vt:lpstr>
      <vt:lpstr>Times New Roman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</cp:revision>
  <dcterms:created xsi:type="dcterms:W3CDTF">2025-10-12T09:55:08Z</dcterms:created>
  <dcterms:modified xsi:type="dcterms:W3CDTF">2025-11-18T05:18:03Z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1049-12.2.0.21931</vt:lpwstr>
  </property>
  <property fmtid="{D5CDD505-2E9C-101B-9397-08002B2CF9AE}" pid="3" name="ICV">
    <vt:lpwstr>C92A2ED972F845F8A44935262702C3D1_11</vt:lpwstr>
  </property>
</Properties>
</file>